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8"/>
  </p:notesMasterIdLst>
  <p:handoutMasterIdLst>
    <p:handoutMasterId r:id="rId9"/>
  </p:handoutMasterIdLst>
  <p:sldIdLst>
    <p:sldId id="257" r:id="rId2"/>
    <p:sldId id="406" r:id="rId3"/>
    <p:sldId id="407" r:id="rId4"/>
    <p:sldId id="408" r:id="rId5"/>
    <p:sldId id="410" r:id="rId6"/>
    <p:sldId id="409" r:id="rId7"/>
  </p:sldIdLst>
  <p:sldSz cx="9144000" cy="6858000" type="screen4x3"/>
  <p:notesSz cx="7010400" cy="9296400"/>
  <p:custDataLst>
    <p:tags r:id="rId10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93" userDrawn="1">
          <p15:clr>
            <a:srgbClr val="A4A3A4"/>
          </p15:clr>
        </p15:guide>
        <p15:guide id="2" pos="14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1C1C"/>
    <a:srgbClr val="FF0202"/>
    <a:srgbClr val="0303FF"/>
    <a:srgbClr val="0000FF"/>
    <a:srgbClr val="00FF00"/>
    <a:srgbClr val="CC00CC"/>
    <a:srgbClr val="3366FF"/>
    <a:srgbClr val="FA6E00"/>
    <a:srgbClr val="4D7AFF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3278" autoAdjust="0"/>
  </p:normalViewPr>
  <p:slideViewPr>
    <p:cSldViewPr>
      <p:cViewPr varScale="1">
        <p:scale>
          <a:sx n="116" d="100"/>
          <a:sy n="116" d="100"/>
        </p:scale>
        <p:origin x="1446" y="108"/>
      </p:cViewPr>
      <p:guideLst>
        <p:guide orient="horz" pos="3793"/>
        <p:guide pos="1429"/>
      </p:guideLst>
    </p:cSldViewPr>
  </p:slideViewPr>
  <p:outlineViewPr>
    <p:cViewPr>
      <p:scale>
        <a:sx n="33" d="100"/>
        <a:sy n="33" d="100"/>
      </p:scale>
      <p:origin x="0" y="10296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3954" y="102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604" cy="46526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970159" y="0"/>
            <a:ext cx="3038604" cy="46526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7F59B4-57AE-44B7-A66A-5539B92FE680}" type="datetimeFigureOut">
              <a:rPr lang="de-DE" smtClean="0"/>
              <a:pPr/>
              <a:t>23.09.2020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829648"/>
            <a:ext cx="3038604" cy="46526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970159" y="8829648"/>
            <a:ext cx="3038604" cy="46526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2544F0-4272-403F-8951-D7EE789E5E5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6468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D0C5A-771D-4914-934E-FFB9BFBCD47E}" type="datetimeFigureOut">
              <a:rPr lang="de-DE" smtClean="0"/>
              <a:pPr/>
              <a:t>23.09.2020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1041" y="4415790"/>
            <a:ext cx="5608320" cy="4183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D22A6B-0338-4A24-83CA-582FD0721CE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3326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22A6B-0338-4A24-83CA-582FD0721CE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613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During a</a:t>
            </a:r>
            <a:r>
              <a:rPr lang="en-US" sz="16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communication, speech naturally come for us to pick up emotion content, since speech contains both emotion-related</a:t>
            </a:r>
            <a:r>
              <a:rPr lang="en-US" sz="16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linguistic content, but also acoustic information.</a:t>
            </a: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2, SER</a:t>
            </a:r>
            <a:r>
              <a:rPr lang="en-US" sz="16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offer more intuitive human-to-machine interactions by</a:t>
            </a:r>
            <a:r>
              <a:rPr lang="en-US" sz="16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allowing the machine to understand human</a:t>
            </a:r>
            <a:r>
              <a:rPr lang="en-US" sz="16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emotions.</a:t>
            </a: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4,</a:t>
            </a:r>
            <a:r>
              <a:rPr lang="en-US" sz="16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simulating or acting the emotions in a clear and natural way or getting unambiguous classes are a big challenge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22A6B-0338-4A24-83CA-582FD0721CEC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8792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22A6B-0338-4A24-83CA-582FD0721CEC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0783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22A6B-0338-4A24-83CA-582FD0721CEC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5816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22A6B-0338-4A24-83CA-582FD0721CEC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1676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22A6B-0338-4A24-83CA-582FD0721CEC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4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Rectangle 22"/>
          <p:cNvSpPr>
            <a:spLocks noChangeArrowheads="1"/>
          </p:cNvSpPr>
          <p:nvPr userDrawn="1"/>
        </p:nvSpPr>
        <p:spPr bwMode="auto">
          <a:xfrm>
            <a:off x="296863" y="1449388"/>
            <a:ext cx="8550275" cy="2654300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de-DE"/>
              <a:t>Platzhalter für Bild, Bild auf Titelfolie hinter das Logo einsetzen</a:t>
            </a:r>
          </a:p>
        </p:txBody>
      </p:sp>
      <p:sp>
        <p:nvSpPr>
          <p:cNvPr id="5" name="Rectangle 17"/>
          <p:cNvSpPr>
            <a:spLocks noChangeArrowheads="1"/>
          </p:cNvSpPr>
          <p:nvPr userDrawn="1"/>
        </p:nvSpPr>
        <p:spPr bwMode="auto">
          <a:xfrm>
            <a:off x="287338" y="4103688"/>
            <a:ext cx="8583612" cy="2192337"/>
          </a:xfrm>
          <a:prstGeom prst="rect">
            <a:avLst/>
          </a:prstGeom>
          <a:solidFill>
            <a:srgbClr val="FFF0B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de-DE"/>
              <a:t>   </a:t>
            </a:r>
          </a:p>
        </p:txBody>
      </p:sp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287338" y="6297613"/>
            <a:ext cx="8583612" cy="287337"/>
          </a:xfrm>
          <a:prstGeom prst="rect">
            <a:avLst/>
          </a:prstGeom>
          <a:solidFill>
            <a:srgbClr val="BE1E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831850" y="4356100"/>
            <a:ext cx="7772400" cy="873125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 der Präsentation</a:t>
            </a:r>
            <a:endParaRPr lang="de-DE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830263" y="5499100"/>
            <a:ext cx="7747000" cy="333375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Vorname, Nachname des Referenten, Datum</a:t>
            </a:r>
            <a:endParaRPr lang="de-DE" dirty="0"/>
          </a:p>
        </p:txBody>
      </p:sp>
      <p:pic>
        <p:nvPicPr>
          <p:cNvPr id="2050" name="Picture 2" descr="C:\Dokumente und Einstellungen\Spika\Desktop\Design\image3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337" y="1440000"/>
            <a:ext cx="8582400" cy="2663951"/>
          </a:xfrm>
          <a:prstGeom prst="rect">
            <a:avLst/>
          </a:prstGeom>
          <a:noFill/>
        </p:spPr>
      </p:pic>
      <p:pic>
        <p:nvPicPr>
          <p:cNvPr id="7" name="Picture 13" descr="TUBS_CO_150dpi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41363"/>
            <a:ext cx="2517775" cy="939800"/>
          </a:xfrm>
          <a:prstGeom prst="rect">
            <a:avLst/>
          </a:prstGeom>
          <a:noFill/>
        </p:spPr>
      </p:pic>
      <p:pic>
        <p:nvPicPr>
          <p:cNvPr id="12" name="Grafik 11" descr="IfN_Logo.emf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397200" y="486000"/>
            <a:ext cx="2459765" cy="57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fN-Glieder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Dokumente und Einstellungen\Spika\Desktop\Design\image6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11878" y="864000"/>
            <a:ext cx="6432122" cy="5227238"/>
          </a:xfrm>
          <a:prstGeom prst="rect">
            <a:avLst/>
          </a:prstGeom>
          <a:noFill/>
        </p:spPr>
      </p:pic>
      <p:sp>
        <p:nvSpPr>
          <p:cNvPr id="12" name="Rectangle 6"/>
          <p:cNvSpPr>
            <a:spLocks noChangeArrowheads="1"/>
          </p:cNvSpPr>
          <p:nvPr userDrawn="1"/>
        </p:nvSpPr>
        <p:spPr bwMode="auto">
          <a:xfrm>
            <a:off x="0" y="0"/>
            <a:ext cx="9144000" cy="1133475"/>
          </a:xfrm>
          <a:prstGeom prst="rect">
            <a:avLst/>
          </a:prstGeom>
          <a:solidFill>
            <a:schemeClr val="hlink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31800" y="1339201"/>
            <a:ext cx="8375650" cy="4496450"/>
          </a:xfrm>
        </p:spPr>
        <p:txBody>
          <a:bodyPr/>
          <a:lstStyle>
            <a:lvl1pPr marL="342900" indent="-342900">
              <a:buClrTx/>
              <a:buFont typeface="+mj-lt"/>
              <a:buAutoNum type="arabicPeriod"/>
              <a:defRPr sz="1800"/>
            </a:lvl1pPr>
            <a:lvl2pPr marL="576000">
              <a:buClrTx/>
              <a:defRPr sz="1800"/>
            </a:lvl2pPr>
          </a:lstStyle>
          <a:p>
            <a:pPr lvl="0"/>
            <a:r>
              <a:rPr lang="de-DE" dirty="0" smtClean="0"/>
              <a:t>Abschnitt</a:t>
            </a:r>
          </a:p>
          <a:p>
            <a:pPr lvl="1"/>
            <a:r>
              <a:rPr lang="de-DE" dirty="0" smtClean="0"/>
              <a:t>Zweite Ebene</a:t>
            </a:r>
          </a:p>
          <a:p>
            <a:pPr lvl="0"/>
            <a:endParaRPr lang="de-DE" dirty="0" smtClean="0"/>
          </a:p>
        </p:txBody>
      </p:sp>
      <p:grpSp>
        <p:nvGrpSpPr>
          <p:cNvPr id="4" name="Gruppieren 10"/>
          <p:cNvGrpSpPr/>
          <p:nvPr userDrawn="1"/>
        </p:nvGrpSpPr>
        <p:grpSpPr>
          <a:xfrm>
            <a:off x="0" y="5915025"/>
            <a:ext cx="9144000" cy="652463"/>
            <a:chOff x="0" y="5915025"/>
            <a:chExt cx="9144000" cy="652463"/>
          </a:xfrm>
        </p:grpSpPr>
        <p:sp>
          <p:nvSpPr>
            <p:cNvPr id="9" name="Line 14"/>
            <p:cNvSpPr>
              <a:spLocks noChangeShapeType="1"/>
            </p:cNvSpPr>
            <p:nvPr userDrawn="1"/>
          </p:nvSpPr>
          <p:spPr bwMode="auto">
            <a:xfrm>
              <a:off x="0" y="6091238"/>
              <a:ext cx="9144000" cy="0"/>
            </a:xfrm>
            <a:prstGeom prst="line">
              <a:avLst/>
            </a:prstGeom>
            <a:noFill/>
            <a:ln w="9525">
              <a:solidFill>
                <a:srgbClr val="BE1E3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de-DE"/>
            </a:p>
          </p:txBody>
        </p:sp>
        <p:pic>
          <p:nvPicPr>
            <p:cNvPr id="10" name="Picture 20" descr="TUBS_CO_70vH_150dpi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5915025"/>
              <a:ext cx="1762125" cy="652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N-Danksag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kumente und Einstellungen\Spika\Desktop\Design\image6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11878" y="864000"/>
            <a:ext cx="6432122" cy="5227238"/>
          </a:xfrm>
          <a:prstGeom prst="rect">
            <a:avLst/>
          </a:prstGeom>
          <a:noFill/>
        </p:spPr>
      </p:pic>
      <p:sp>
        <p:nvSpPr>
          <p:cNvPr id="5" name="Textfeld 4"/>
          <p:cNvSpPr txBox="1"/>
          <p:nvPr userDrawn="1"/>
        </p:nvSpPr>
        <p:spPr>
          <a:xfrm>
            <a:off x="539750" y="1600200"/>
            <a:ext cx="69469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3600" b="1" noProof="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</a:t>
            </a:r>
            <a:r>
              <a:rPr lang="de-DE" sz="3600" b="1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3600" b="1" noProof="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you</a:t>
            </a:r>
            <a:r>
              <a:rPr lang="de-DE" sz="3600" b="1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3600" b="1" baseline="0" noProof="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for</a:t>
            </a:r>
            <a:r>
              <a:rPr lang="de-DE" sz="3600" b="1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3600" b="1" baseline="0" noProof="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your</a:t>
            </a:r>
            <a:r>
              <a:rPr lang="de-DE" sz="3600" b="1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3600" b="1" baseline="0" noProof="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attention</a:t>
            </a:r>
            <a:r>
              <a:rPr lang="de-DE" sz="3600" b="1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</a:t>
            </a:r>
            <a:endParaRPr lang="de-DE" sz="36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feld 5"/>
          <p:cNvSpPr txBox="1"/>
          <p:nvPr userDrawn="1"/>
        </p:nvSpPr>
        <p:spPr>
          <a:xfrm>
            <a:off x="539751" y="4437112"/>
            <a:ext cx="7927974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Ziyi Xu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Ziyi.xu@tu-bs.de</a:t>
            </a:r>
            <a:endParaRPr kumimoji="0" lang="de-DE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" name="Gruppieren 8"/>
          <p:cNvGrpSpPr/>
          <p:nvPr userDrawn="1"/>
        </p:nvGrpSpPr>
        <p:grpSpPr>
          <a:xfrm>
            <a:off x="0" y="5915025"/>
            <a:ext cx="9144000" cy="652463"/>
            <a:chOff x="0" y="5915025"/>
            <a:chExt cx="9144000" cy="652463"/>
          </a:xfrm>
        </p:grpSpPr>
        <p:sp>
          <p:nvSpPr>
            <p:cNvPr id="7" name="Line 14"/>
            <p:cNvSpPr>
              <a:spLocks noChangeShapeType="1"/>
            </p:cNvSpPr>
            <p:nvPr userDrawn="1"/>
          </p:nvSpPr>
          <p:spPr bwMode="auto">
            <a:xfrm>
              <a:off x="0" y="6091238"/>
              <a:ext cx="9144000" cy="0"/>
            </a:xfrm>
            <a:prstGeom prst="line">
              <a:avLst/>
            </a:prstGeom>
            <a:noFill/>
            <a:ln w="9525">
              <a:solidFill>
                <a:srgbClr val="BE1E3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de-DE"/>
            </a:p>
          </p:txBody>
        </p:sp>
        <p:pic>
          <p:nvPicPr>
            <p:cNvPr id="8" name="Picture 20" descr="TUBS_CO_70vH_150dpi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5915025"/>
              <a:ext cx="1762125" cy="652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Rechteck 10"/>
          <p:cNvSpPr/>
          <p:nvPr userDrawn="1"/>
        </p:nvSpPr>
        <p:spPr>
          <a:xfrm>
            <a:off x="1821600" y="6141600"/>
            <a:ext cx="5245950" cy="425888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Rectangle 18"/>
          <p:cNvSpPr>
            <a:spLocks noChangeArrowheads="1"/>
          </p:cNvSpPr>
          <p:nvPr/>
        </p:nvSpPr>
        <p:spPr bwMode="auto">
          <a:xfrm>
            <a:off x="0" y="0"/>
            <a:ext cx="9144000" cy="863600"/>
          </a:xfrm>
          <a:prstGeom prst="rect">
            <a:avLst/>
          </a:prstGeom>
          <a:solidFill>
            <a:srgbClr val="DDDDDD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111125"/>
            <a:ext cx="83756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 smtClean="0"/>
              <a:t>Mastertitelformat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042988"/>
            <a:ext cx="8375650" cy="47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 smtClean="0"/>
              <a:t>Mastertextformat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</p:txBody>
      </p:sp>
      <p:grpSp>
        <p:nvGrpSpPr>
          <p:cNvPr id="2" name="Gruppieren 9"/>
          <p:cNvGrpSpPr/>
          <p:nvPr/>
        </p:nvGrpSpPr>
        <p:grpSpPr>
          <a:xfrm>
            <a:off x="0" y="5915025"/>
            <a:ext cx="9144000" cy="652463"/>
            <a:chOff x="0" y="5915025"/>
            <a:chExt cx="9144000" cy="652463"/>
          </a:xfrm>
        </p:grpSpPr>
        <p:sp>
          <p:nvSpPr>
            <p:cNvPr id="1038" name="Line 14"/>
            <p:cNvSpPr>
              <a:spLocks noChangeShapeType="1"/>
            </p:cNvSpPr>
            <p:nvPr userDrawn="1"/>
          </p:nvSpPr>
          <p:spPr bwMode="auto">
            <a:xfrm>
              <a:off x="0" y="6091238"/>
              <a:ext cx="9144000" cy="0"/>
            </a:xfrm>
            <a:prstGeom prst="line">
              <a:avLst/>
            </a:prstGeom>
            <a:noFill/>
            <a:ln w="9525">
              <a:solidFill>
                <a:srgbClr val="BE1E3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de-DE"/>
            </a:p>
          </p:txBody>
        </p:sp>
        <p:pic>
          <p:nvPicPr>
            <p:cNvPr id="1044" name="Picture 20" descr="TUBS_CO_70vH_150dpi"/>
            <p:cNvPicPr>
              <a:picLocks noChangeAspect="1" noChangeArrowheads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5915025"/>
              <a:ext cx="1762125" cy="652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Grafik 10" descr="IfN_Logo.em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88400" y="6271200"/>
            <a:ext cx="1711141" cy="403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9pPr>
    </p:titleStyle>
    <p:bodyStyle>
      <a:lvl1pPr algn="l" rtl="0" fontAlgn="base">
        <a:spcBef>
          <a:spcPct val="20000"/>
        </a:spcBef>
        <a:spcAft>
          <a:spcPct val="0"/>
        </a:spcAft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190500" indent="-188913" algn="l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361950" indent="-169863" algn="l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542925" indent="-179388" algn="l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742950" indent="-198438" algn="l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2001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6573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1145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5717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fnspaml/Components-Los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microsoft.com/office/2007/relationships/media" Target="../media/media7.wav"/><Relationship Id="rId18" Type="http://schemas.openxmlformats.org/officeDocument/2006/relationships/notesSlide" Target="../notesSlides/notesSlide3.xml"/><Relationship Id="rId26" Type="http://schemas.openxmlformats.org/officeDocument/2006/relationships/image" Target="../media/image13.png"/><Relationship Id="rId3" Type="http://schemas.microsoft.com/office/2007/relationships/media" Target="../media/media2.wav"/><Relationship Id="rId21" Type="http://schemas.openxmlformats.org/officeDocument/2006/relationships/image" Target="../media/image8.png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17" Type="http://schemas.openxmlformats.org/officeDocument/2006/relationships/slideLayout" Target="../slideLayouts/slideLayout3.xml"/><Relationship Id="rId25" Type="http://schemas.openxmlformats.org/officeDocument/2006/relationships/image" Target="../media/image12.png"/><Relationship Id="rId2" Type="http://schemas.openxmlformats.org/officeDocument/2006/relationships/audio" Target="../media/media1.wav"/><Relationship Id="rId16" Type="http://schemas.openxmlformats.org/officeDocument/2006/relationships/audio" Target="../media/media8.wav"/><Relationship Id="rId20" Type="http://schemas.openxmlformats.org/officeDocument/2006/relationships/image" Target="../media/image7.png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24" Type="http://schemas.openxmlformats.org/officeDocument/2006/relationships/image" Target="../media/image11.png"/><Relationship Id="rId5" Type="http://schemas.microsoft.com/office/2007/relationships/media" Target="../media/media3.wav"/><Relationship Id="rId15" Type="http://schemas.microsoft.com/office/2007/relationships/media" Target="../media/media8.wav"/><Relationship Id="rId23" Type="http://schemas.openxmlformats.org/officeDocument/2006/relationships/image" Target="../media/image10.png"/><Relationship Id="rId10" Type="http://schemas.openxmlformats.org/officeDocument/2006/relationships/audio" Target="../media/media5.wav"/><Relationship Id="rId19" Type="http://schemas.openxmlformats.org/officeDocument/2006/relationships/image" Target="../media/image6.png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audio" Target="../media/media7.wav"/><Relationship Id="rId22" Type="http://schemas.openxmlformats.org/officeDocument/2006/relationships/image" Target="../media/image9.png"/><Relationship Id="rId27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media12.wav"/><Relationship Id="rId13" Type="http://schemas.microsoft.com/office/2007/relationships/media" Target="../media/media15.wav"/><Relationship Id="rId18" Type="http://schemas.openxmlformats.org/officeDocument/2006/relationships/notesSlide" Target="../notesSlides/notesSlide4.xml"/><Relationship Id="rId26" Type="http://schemas.openxmlformats.org/officeDocument/2006/relationships/image" Target="../media/image21.png"/><Relationship Id="rId3" Type="http://schemas.microsoft.com/office/2007/relationships/media" Target="../media/media10.wav"/><Relationship Id="rId21" Type="http://schemas.openxmlformats.org/officeDocument/2006/relationships/image" Target="../media/image17.png"/><Relationship Id="rId7" Type="http://schemas.microsoft.com/office/2007/relationships/media" Target="../media/media12.wav"/><Relationship Id="rId12" Type="http://schemas.openxmlformats.org/officeDocument/2006/relationships/audio" Target="../media/media14.wav"/><Relationship Id="rId17" Type="http://schemas.openxmlformats.org/officeDocument/2006/relationships/slideLayout" Target="../slideLayouts/slideLayout3.xml"/><Relationship Id="rId25" Type="http://schemas.openxmlformats.org/officeDocument/2006/relationships/image" Target="../media/image10.png"/><Relationship Id="rId2" Type="http://schemas.openxmlformats.org/officeDocument/2006/relationships/audio" Target="../media/media9.wav"/><Relationship Id="rId16" Type="http://schemas.openxmlformats.org/officeDocument/2006/relationships/audio" Target="../media/media16.wav"/><Relationship Id="rId20" Type="http://schemas.openxmlformats.org/officeDocument/2006/relationships/image" Target="../media/image16.png"/><Relationship Id="rId1" Type="http://schemas.microsoft.com/office/2007/relationships/media" Target="../media/media9.wav"/><Relationship Id="rId6" Type="http://schemas.openxmlformats.org/officeDocument/2006/relationships/audio" Target="../media/media11.wav"/><Relationship Id="rId11" Type="http://schemas.microsoft.com/office/2007/relationships/media" Target="../media/media14.wav"/><Relationship Id="rId24" Type="http://schemas.openxmlformats.org/officeDocument/2006/relationships/image" Target="../media/image20.png"/><Relationship Id="rId5" Type="http://schemas.microsoft.com/office/2007/relationships/media" Target="../media/media11.wav"/><Relationship Id="rId15" Type="http://schemas.microsoft.com/office/2007/relationships/media" Target="../media/media16.wav"/><Relationship Id="rId23" Type="http://schemas.openxmlformats.org/officeDocument/2006/relationships/image" Target="../media/image19.png"/><Relationship Id="rId10" Type="http://schemas.openxmlformats.org/officeDocument/2006/relationships/audio" Target="../media/media13.wav"/><Relationship Id="rId19" Type="http://schemas.openxmlformats.org/officeDocument/2006/relationships/image" Target="../media/image15.png"/><Relationship Id="rId4" Type="http://schemas.openxmlformats.org/officeDocument/2006/relationships/audio" Target="../media/media10.wav"/><Relationship Id="rId9" Type="http://schemas.microsoft.com/office/2007/relationships/media" Target="../media/media13.wav"/><Relationship Id="rId14" Type="http://schemas.openxmlformats.org/officeDocument/2006/relationships/audio" Target="../media/media15.wav"/><Relationship Id="rId22" Type="http://schemas.openxmlformats.org/officeDocument/2006/relationships/image" Target="../media/image18.png"/><Relationship Id="rId27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media20.wav"/><Relationship Id="rId13" Type="http://schemas.microsoft.com/office/2007/relationships/media" Target="../media/media23.wav"/><Relationship Id="rId18" Type="http://schemas.openxmlformats.org/officeDocument/2006/relationships/notesSlide" Target="../notesSlides/notesSlide5.xml"/><Relationship Id="rId26" Type="http://schemas.openxmlformats.org/officeDocument/2006/relationships/image" Target="../media/image30.png"/><Relationship Id="rId3" Type="http://schemas.microsoft.com/office/2007/relationships/media" Target="../media/media18.wav"/><Relationship Id="rId21" Type="http://schemas.openxmlformats.org/officeDocument/2006/relationships/image" Target="../media/image25.png"/><Relationship Id="rId7" Type="http://schemas.microsoft.com/office/2007/relationships/media" Target="../media/media20.wav"/><Relationship Id="rId12" Type="http://schemas.openxmlformats.org/officeDocument/2006/relationships/audio" Target="../media/media22.wav"/><Relationship Id="rId17" Type="http://schemas.openxmlformats.org/officeDocument/2006/relationships/slideLayout" Target="../slideLayouts/slideLayout3.xml"/><Relationship Id="rId25" Type="http://schemas.openxmlformats.org/officeDocument/2006/relationships/image" Target="../media/image29.png"/><Relationship Id="rId2" Type="http://schemas.openxmlformats.org/officeDocument/2006/relationships/audio" Target="../media/media17.wav"/><Relationship Id="rId16" Type="http://schemas.openxmlformats.org/officeDocument/2006/relationships/audio" Target="../media/media24.wav"/><Relationship Id="rId20" Type="http://schemas.openxmlformats.org/officeDocument/2006/relationships/image" Target="../media/image24.png"/><Relationship Id="rId1" Type="http://schemas.microsoft.com/office/2007/relationships/media" Target="../media/media17.wav"/><Relationship Id="rId6" Type="http://schemas.openxmlformats.org/officeDocument/2006/relationships/audio" Target="../media/media19.wav"/><Relationship Id="rId11" Type="http://schemas.microsoft.com/office/2007/relationships/media" Target="../media/media22.wav"/><Relationship Id="rId24" Type="http://schemas.openxmlformats.org/officeDocument/2006/relationships/image" Target="../media/image28.png"/><Relationship Id="rId5" Type="http://schemas.microsoft.com/office/2007/relationships/media" Target="../media/media19.wav"/><Relationship Id="rId15" Type="http://schemas.microsoft.com/office/2007/relationships/media" Target="../media/media24.wav"/><Relationship Id="rId23" Type="http://schemas.openxmlformats.org/officeDocument/2006/relationships/image" Target="../media/image27.png"/><Relationship Id="rId10" Type="http://schemas.openxmlformats.org/officeDocument/2006/relationships/audio" Target="../media/media21.wav"/><Relationship Id="rId19" Type="http://schemas.openxmlformats.org/officeDocument/2006/relationships/image" Target="../media/image23.png"/><Relationship Id="rId4" Type="http://schemas.openxmlformats.org/officeDocument/2006/relationships/audio" Target="../media/media18.wav"/><Relationship Id="rId9" Type="http://schemas.microsoft.com/office/2007/relationships/media" Target="../media/media21.wav"/><Relationship Id="rId14" Type="http://schemas.openxmlformats.org/officeDocument/2006/relationships/audio" Target="../media/media23.wav"/><Relationship Id="rId22" Type="http://schemas.openxmlformats.org/officeDocument/2006/relationships/image" Target="../media/image26.png"/><Relationship Id="rId27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28.wav"/><Relationship Id="rId13" Type="http://schemas.microsoft.com/office/2007/relationships/media" Target="../media/media31.wav"/><Relationship Id="rId18" Type="http://schemas.openxmlformats.org/officeDocument/2006/relationships/notesSlide" Target="../notesSlides/notesSlide6.xml"/><Relationship Id="rId26" Type="http://schemas.openxmlformats.org/officeDocument/2006/relationships/image" Target="../media/image37.png"/><Relationship Id="rId3" Type="http://schemas.microsoft.com/office/2007/relationships/media" Target="../media/media26.wav"/><Relationship Id="rId21" Type="http://schemas.openxmlformats.org/officeDocument/2006/relationships/image" Target="../media/image33.png"/><Relationship Id="rId7" Type="http://schemas.microsoft.com/office/2007/relationships/media" Target="../media/media28.wav"/><Relationship Id="rId12" Type="http://schemas.openxmlformats.org/officeDocument/2006/relationships/audio" Target="../media/media30.wav"/><Relationship Id="rId17" Type="http://schemas.openxmlformats.org/officeDocument/2006/relationships/slideLayout" Target="../slideLayouts/slideLayout3.xml"/><Relationship Id="rId25" Type="http://schemas.openxmlformats.org/officeDocument/2006/relationships/image" Target="../media/image10.png"/><Relationship Id="rId2" Type="http://schemas.openxmlformats.org/officeDocument/2006/relationships/audio" Target="../media/media25.wav"/><Relationship Id="rId16" Type="http://schemas.openxmlformats.org/officeDocument/2006/relationships/audio" Target="../media/media7.wav"/><Relationship Id="rId20" Type="http://schemas.openxmlformats.org/officeDocument/2006/relationships/image" Target="../media/image32.png"/><Relationship Id="rId1" Type="http://schemas.microsoft.com/office/2007/relationships/media" Target="../media/media25.wav"/><Relationship Id="rId6" Type="http://schemas.openxmlformats.org/officeDocument/2006/relationships/audio" Target="../media/media27.wav"/><Relationship Id="rId11" Type="http://schemas.microsoft.com/office/2007/relationships/media" Target="../media/media30.wav"/><Relationship Id="rId24" Type="http://schemas.openxmlformats.org/officeDocument/2006/relationships/image" Target="../media/image36.png"/><Relationship Id="rId5" Type="http://schemas.microsoft.com/office/2007/relationships/media" Target="../media/media27.wav"/><Relationship Id="rId15" Type="http://schemas.microsoft.com/office/2007/relationships/media" Target="../media/media7.wav"/><Relationship Id="rId23" Type="http://schemas.openxmlformats.org/officeDocument/2006/relationships/image" Target="../media/image35.png"/><Relationship Id="rId10" Type="http://schemas.openxmlformats.org/officeDocument/2006/relationships/audio" Target="../media/media29.wav"/><Relationship Id="rId19" Type="http://schemas.openxmlformats.org/officeDocument/2006/relationships/image" Target="../media/image31.png"/><Relationship Id="rId4" Type="http://schemas.openxmlformats.org/officeDocument/2006/relationships/audio" Target="../media/media26.wav"/><Relationship Id="rId9" Type="http://schemas.microsoft.com/office/2007/relationships/media" Target="../media/media29.wav"/><Relationship Id="rId14" Type="http://schemas.openxmlformats.org/officeDocument/2006/relationships/audio" Target="../media/media31.wav"/><Relationship Id="rId22" Type="http://schemas.openxmlformats.org/officeDocument/2006/relationships/image" Target="../media/image34.png"/><Relationship Id="rId27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616107" y="4437112"/>
            <a:ext cx="7992690" cy="864096"/>
          </a:xfrm>
        </p:spPr>
        <p:txBody>
          <a:bodyPr>
            <a:normAutofit fontScale="90000"/>
          </a:bodyPr>
          <a:lstStyle/>
          <a:p>
            <a:pPr algn="ctr"/>
            <a:r>
              <a:rPr lang="de-DE" b="0" dirty="0" smtClean="0"/>
              <a:t>Audio Demos </a:t>
            </a:r>
            <a:r>
              <a:rPr lang="de-DE" b="0" dirty="0" err="1" smtClean="0"/>
              <a:t>for</a:t>
            </a:r>
            <a:r>
              <a:rPr lang="de-DE" b="0" dirty="0" smtClean="0"/>
              <a:t> </a:t>
            </a:r>
            <a:r>
              <a:rPr lang="de-DE" b="0" dirty="0" err="1" smtClean="0"/>
              <a:t>the</a:t>
            </a:r>
            <a:r>
              <a:rPr lang="de-DE" b="0" dirty="0" smtClean="0"/>
              <a:t> Paper</a:t>
            </a:r>
            <a:br>
              <a:rPr lang="de-DE" b="0" dirty="0" smtClean="0"/>
            </a:br>
            <a:r>
              <a:rPr lang="en-GB" dirty="0"/>
              <a:t>Speech Enhancement </a:t>
            </a:r>
            <a:r>
              <a:rPr lang="en-GB" dirty="0" smtClean="0"/>
              <a:t>by LSTM-Based </a:t>
            </a:r>
            <a:r>
              <a:rPr lang="en-GB" dirty="0"/>
              <a:t>Noise </a:t>
            </a:r>
            <a:r>
              <a:rPr lang="en-GB" dirty="0" smtClean="0"/>
              <a:t>Suppression</a:t>
            </a:r>
            <a:br>
              <a:rPr lang="en-GB" dirty="0" smtClean="0"/>
            </a:br>
            <a:r>
              <a:rPr lang="en-GB" dirty="0" smtClean="0"/>
              <a:t>Followed by CNN-Based </a:t>
            </a:r>
            <a:r>
              <a:rPr lang="en-GB" dirty="0"/>
              <a:t>Speech Restoration</a:t>
            </a:r>
            <a:endParaRPr lang="de-DE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>
          <a:xfrm>
            <a:off x="612373" y="5517232"/>
            <a:ext cx="7747000" cy="333375"/>
          </a:xfrm>
        </p:spPr>
        <p:txBody>
          <a:bodyPr/>
          <a:lstStyle/>
          <a:p>
            <a:pPr algn="ctr"/>
            <a:r>
              <a:rPr lang="de-DE" dirty="0" smtClean="0"/>
              <a:t>Maximilian Strake, Bruno Defraene, Kristoff Fluyt, Wouter Tirry, Tim Fingscheidt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31800" y="1042988"/>
            <a:ext cx="8316664" cy="4834284"/>
          </a:xfrm>
        </p:spPr>
        <p:txBody>
          <a:bodyPr/>
          <a:lstStyle/>
          <a:p>
            <a:pPr marL="177800" lvl="1" indent="-177800"/>
            <a:r>
              <a:rPr lang="en-US" dirty="0" smtClean="0"/>
              <a:t>We offer the following audio demos for the paper “Components Loss for Neural Networks in Mask-Based Speech Enhancement”.</a:t>
            </a:r>
          </a:p>
          <a:p>
            <a:pPr marL="177800" lvl="1" indent="-177800"/>
            <a:r>
              <a:rPr lang="en-US" dirty="0" smtClean="0">
                <a:solidFill>
                  <a:srgbClr val="FF0000"/>
                </a:solidFill>
              </a:rPr>
              <a:t>All the audio demos are using files from the test dataset in the presence of pedestrian (PED) noise at 10dB signal-to-noise ratio (SNR) level. The audios include speech from both female and male test speakers. </a:t>
            </a:r>
          </a:p>
          <a:p>
            <a:pPr marL="177800" lvl="1" indent="-177800"/>
            <a:r>
              <a:rPr lang="en-US" dirty="0">
                <a:solidFill>
                  <a:srgbClr val="FF0000"/>
                </a:solidFill>
              </a:rPr>
              <a:t>For </a:t>
            </a:r>
            <a:r>
              <a:rPr lang="en-US" b="1" dirty="0" smtClean="0">
                <a:solidFill>
                  <a:srgbClr val="FF0000"/>
                </a:solidFill>
              </a:rPr>
              <a:t>2CL and 3CL</a:t>
            </a:r>
            <a:r>
              <a:rPr lang="en-US" dirty="0" smtClean="0">
                <a:solidFill>
                  <a:srgbClr val="FF0000"/>
                </a:solidFill>
              </a:rPr>
              <a:t>, </a:t>
            </a:r>
            <a:r>
              <a:rPr lang="en-US" dirty="0">
                <a:solidFill>
                  <a:srgbClr val="FF0000"/>
                </a:solidFill>
              </a:rPr>
              <a:t>we generate the audio demos for different </a:t>
            </a:r>
            <a:r>
              <a:rPr lang="en-US" dirty="0" smtClean="0">
                <a:solidFill>
                  <a:srgbClr val="FF0000"/>
                </a:solidFill>
              </a:rPr>
              <a:t>parameters. </a:t>
            </a:r>
            <a:r>
              <a:rPr lang="en-US" dirty="0">
                <a:solidFill>
                  <a:srgbClr val="FF0000"/>
                </a:solidFill>
              </a:rPr>
              <a:t>Click on the </a:t>
            </a:r>
            <a:r>
              <a:rPr lang="en-US" b="1" dirty="0">
                <a:solidFill>
                  <a:srgbClr val="FF0000"/>
                </a:solidFill>
              </a:rPr>
              <a:t>loudspeaker symbols </a:t>
            </a:r>
            <a:r>
              <a:rPr lang="en-US" dirty="0">
                <a:solidFill>
                  <a:srgbClr val="FF0000"/>
                </a:solidFill>
              </a:rPr>
              <a:t>beside the curves </a:t>
            </a:r>
            <a:r>
              <a:rPr lang="en-US" dirty="0" smtClean="0">
                <a:solidFill>
                  <a:srgbClr val="FF0000"/>
                </a:solidFill>
              </a:rPr>
              <a:t>and </a:t>
            </a:r>
            <a:r>
              <a:rPr lang="en-US" dirty="0">
                <a:solidFill>
                  <a:srgbClr val="FF0000"/>
                </a:solidFill>
              </a:rPr>
              <a:t>the ones under </a:t>
            </a:r>
            <a:r>
              <a:rPr lang="en-US" dirty="0" smtClean="0">
                <a:solidFill>
                  <a:srgbClr val="FF0000"/>
                </a:solidFill>
              </a:rPr>
              <a:t>table to </a:t>
            </a:r>
            <a:r>
              <a:rPr lang="en-US" dirty="0">
                <a:solidFill>
                  <a:srgbClr val="FF0000"/>
                </a:solidFill>
              </a:rPr>
              <a:t>play the corresponding audio demos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</a:p>
          <a:p>
            <a:pPr marL="177800" lvl="1" indent="-177800"/>
            <a:r>
              <a:rPr lang="en-US" dirty="0" smtClean="0">
                <a:solidFill>
                  <a:srgbClr val="FF0000"/>
                </a:solidFill>
              </a:rPr>
              <a:t>The equation number, table number, and figure number in these demos are referred to the corresponding equation, table, and figure in the paper, respectively.</a:t>
            </a:r>
          </a:p>
          <a:p>
            <a:pPr marL="177800" lvl="1" indent="-177800"/>
            <a:r>
              <a:rPr lang="en-US" dirty="0" smtClean="0">
                <a:solidFill>
                  <a:srgbClr val="FF0000"/>
                </a:solidFill>
              </a:rPr>
              <a:t>The proposed components loss (CL) is easy to implement and code is provided at:</a:t>
            </a:r>
          </a:p>
          <a:p>
            <a:pPr marL="0" lvl="1" indent="0" algn="ctr">
              <a:buNone/>
            </a:pPr>
            <a:r>
              <a:rPr lang="en-US" dirty="0">
                <a:solidFill>
                  <a:srgbClr val="FF0000"/>
                </a:solidFill>
                <a:hlinkClick r:id="rId3"/>
              </a:rPr>
              <a:t>https://</a:t>
            </a:r>
            <a:r>
              <a:rPr lang="en-US" dirty="0" smtClean="0">
                <a:solidFill>
                  <a:srgbClr val="FF0000"/>
                </a:solidFill>
                <a:hlinkClick r:id="rId3"/>
              </a:rPr>
              <a:t>github.com/ifnspaml/Components-Loss</a:t>
            </a:r>
            <a:endParaRPr lang="en-US" dirty="0">
              <a:solidFill>
                <a:srgbClr val="FF0000"/>
              </a:solidFill>
            </a:endParaRPr>
          </a:p>
          <a:p>
            <a:pPr marL="177800" lvl="1" indent="-177800"/>
            <a:r>
              <a:rPr lang="en-US" dirty="0">
                <a:solidFill>
                  <a:srgbClr val="FF0000"/>
                </a:solidFill>
              </a:rPr>
              <a:t>If </a:t>
            </a:r>
            <a:r>
              <a:rPr lang="en-US" dirty="0" smtClean="0">
                <a:solidFill>
                  <a:srgbClr val="FF0000"/>
                </a:solidFill>
              </a:rPr>
              <a:t>you use the losses and/or the scripts in your research, please cite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	Introduction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1805245" y="4753417"/>
            <a:ext cx="6912718" cy="11079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/>
              <a:t>@article{xu2019Comploss, </a:t>
            </a:r>
            <a:endParaRPr lang="en-US" altLang="en-US" sz="1200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 smtClean="0"/>
              <a:t>author </a:t>
            </a:r>
            <a:r>
              <a:rPr lang="en-US" altLang="en-US" sz="1200" dirty="0"/>
              <a:t>= {Z. Xu, S. Elshamy, Z. Zhao and T. Fingscheidt},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 smtClean="0"/>
              <a:t>title </a:t>
            </a:r>
            <a:r>
              <a:rPr lang="en-US" altLang="en-US" sz="1200" dirty="0"/>
              <a:t>= {{Components Loss for Neural Networks in Mask-Based Speech Enhancement</a:t>
            </a:r>
            <a:r>
              <a:rPr lang="en-US" altLang="en-US" sz="1200" dirty="0" smtClean="0"/>
              <a:t>}},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 smtClean="0"/>
              <a:t>journal </a:t>
            </a:r>
            <a:r>
              <a:rPr lang="en-US" altLang="en-US" sz="1200" dirty="0"/>
              <a:t>= {</a:t>
            </a:r>
            <a:r>
              <a:rPr lang="en-US" altLang="en-US" sz="1200" dirty="0" err="1"/>
              <a:t>arXiv</a:t>
            </a:r>
            <a:r>
              <a:rPr lang="en-US" altLang="en-US" sz="1200" dirty="0"/>
              <a:t> preprint </a:t>
            </a:r>
            <a:r>
              <a:rPr lang="en-US" altLang="en-US" sz="1200" dirty="0" err="1"/>
              <a:t>arXiv</a:t>
            </a:r>
            <a:r>
              <a:rPr lang="en-US" altLang="en-US" sz="1200" dirty="0"/>
              <a:t>: 1908.05087</a:t>
            </a:r>
            <a:r>
              <a:rPr lang="en-US" altLang="en-US" sz="1200" dirty="0" smtClean="0"/>
              <a:t>},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 smtClean="0"/>
              <a:t>year </a:t>
            </a:r>
            <a:r>
              <a:rPr lang="en-US" altLang="en-US" sz="1200" dirty="0"/>
              <a:t>= {2019}, </a:t>
            </a:r>
            <a:endParaRPr lang="en-US" altLang="en-US" sz="1200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 smtClean="0"/>
              <a:t>month </a:t>
            </a:r>
            <a:r>
              <a:rPr lang="en-US" altLang="en-US" sz="1200" dirty="0"/>
              <a:t>= {Aug.} } </a:t>
            </a:r>
          </a:p>
        </p:txBody>
      </p:sp>
    </p:spTree>
    <p:extLst>
      <p:ext uri="{BB962C8B-B14F-4D97-AF65-F5344CB8AC3E}">
        <p14:creationId xmlns:p14="http://schemas.microsoft.com/office/powerpoint/2010/main" val="178029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253" y="1700426"/>
            <a:ext cx="2931256" cy="1171001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254" y="2900211"/>
            <a:ext cx="2931256" cy="1171002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901" y="4174039"/>
            <a:ext cx="2945608" cy="1176734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348" y="1683563"/>
            <a:ext cx="2912391" cy="1163465"/>
          </a:xfrm>
          <a:prstGeom prst="rect">
            <a:avLst/>
          </a:prstGeom>
        </p:spPr>
      </p:pic>
      <p:sp>
        <p:nvSpPr>
          <p:cNvPr id="37" name="Titel 3"/>
          <p:cNvSpPr txBox="1">
            <a:spLocks/>
          </p:cNvSpPr>
          <p:nvPr/>
        </p:nvSpPr>
        <p:spPr bwMode="auto">
          <a:xfrm>
            <a:off x="431800" y="115330"/>
            <a:ext cx="83756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Tx/>
              <a:buAutoNum type="arabicPlain" startAt="2"/>
              <a:defRPr/>
            </a:pPr>
            <a:r>
              <a:rPr lang="de-DE" sz="2200" b="1" kern="0" dirty="0" smtClean="0">
                <a:latin typeface="+mj-lt"/>
                <a:ea typeface="+mj-ea"/>
                <a:cs typeface="+mj-cs"/>
              </a:rPr>
              <a:t>Audio</a:t>
            </a:r>
            <a:r>
              <a:rPr lang="de-DE" sz="2400" b="1" dirty="0" smtClean="0"/>
              <a:t> </a:t>
            </a:r>
            <a:r>
              <a:rPr lang="de-DE" sz="2200" b="1" kern="0" dirty="0" smtClean="0">
                <a:latin typeface="+mj-lt"/>
                <a:ea typeface="+mj-ea"/>
                <a:cs typeface="+mj-cs"/>
              </a:rPr>
              <a:t>Demos </a:t>
            </a:r>
            <a:r>
              <a:rPr lang="de-DE" sz="2200" b="1" kern="0" dirty="0">
                <a:latin typeface="+mj-lt"/>
                <a:ea typeface="+mj-ea"/>
                <a:cs typeface="+mj-cs"/>
              </a:rPr>
              <a:t>at </a:t>
            </a:r>
            <a:r>
              <a:rPr lang="de-DE" sz="2200" b="1" kern="0" dirty="0" smtClean="0">
                <a:latin typeface="+mj-lt"/>
                <a:ea typeface="+mj-ea"/>
                <a:cs typeface="+mj-cs"/>
              </a:rPr>
              <a:t>SNR=5dB</a:t>
            </a:r>
            <a:endParaRPr lang="de-DE" sz="2200" b="1" kern="0" dirty="0">
              <a:latin typeface="+mj-lt"/>
              <a:ea typeface="+mj-ea"/>
              <a:cs typeface="+mj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2200" b="1" kern="0" dirty="0" smtClean="0">
                <a:latin typeface="+mj-lt"/>
                <a:ea typeface="+mj-ea"/>
                <a:cs typeface="+mj-cs"/>
              </a:rPr>
              <a:t>      Male Test Set Speaker in Unseen Pub Noise</a:t>
            </a:r>
            <a:endParaRPr lang="en-US" sz="2200" b="1" kern="0" dirty="0">
              <a:latin typeface="+mj-lt"/>
              <a:ea typeface="+mj-ea"/>
              <a:cs typeface="+mj-cs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640436" y="1138264"/>
            <a:ext cx="2028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Single Stage Baselines</a:t>
            </a:r>
            <a:endParaRPr lang="en-GB" sz="1400" dirty="0"/>
          </a:p>
        </p:txBody>
      </p:sp>
      <p:sp>
        <p:nvSpPr>
          <p:cNvPr id="52" name="Textfeld 51"/>
          <p:cNvSpPr txBox="1"/>
          <p:nvPr/>
        </p:nvSpPr>
        <p:spPr>
          <a:xfrm>
            <a:off x="6202535" y="1152958"/>
            <a:ext cx="2590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Proposed</a:t>
            </a:r>
            <a:r>
              <a:rPr lang="de-DE" sz="1400" dirty="0" smtClean="0"/>
              <a:t> </a:t>
            </a:r>
            <a:r>
              <a:rPr lang="de-DE" sz="1400" dirty="0" err="1" smtClean="0"/>
              <a:t>Two</a:t>
            </a:r>
            <a:r>
              <a:rPr lang="de-DE" sz="1400" dirty="0" smtClean="0"/>
              <a:t>-Stage Systems</a:t>
            </a:r>
            <a:endParaRPr lang="en-GB" sz="1400" dirty="0"/>
          </a:p>
        </p:txBody>
      </p:sp>
      <p:sp>
        <p:nvSpPr>
          <p:cNvPr id="16" name="Textfeld 15"/>
          <p:cNvSpPr txBox="1"/>
          <p:nvPr/>
        </p:nvSpPr>
        <p:spPr>
          <a:xfrm>
            <a:off x="4697587" y="1749511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</a:rPr>
              <a:t>LSTM-IRM</a:t>
            </a:r>
            <a:endParaRPr lang="en-GB" sz="1400" dirty="0">
              <a:solidFill>
                <a:schemeClr val="bg1"/>
              </a:solidFill>
            </a:endParaRPr>
          </a:p>
        </p:txBody>
      </p:sp>
      <p:pic>
        <p:nvPicPr>
          <p:cNvPr id="3" name="s_hat_LSTM_IRM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5662106" y="1955304"/>
            <a:ext cx="609600" cy="6096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958" y="2900211"/>
            <a:ext cx="2921045" cy="1166922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4713944" y="2973301"/>
            <a:ext cx="1111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</a:rPr>
              <a:t>LSTM-MSA</a:t>
            </a:r>
            <a:endParaRPr lang="en-GB" sz="1400" dirty="0">
              <a:solidFill>
                <a:schemeClr val="bg1"/>
              </a:solidFill>
            </a:endParaRPr>
          </a:p>
        </p:txBody>
      </p:sp>
      <p:pic>
        <p:nvPicPr>
          <p:cNvPr id="5" name="s_hat_LSTM_MSA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5665101" y="3199375"/>
            <a:ext cx="609600" cy="6096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504" y="4169959"/>
            <a:ext cx="2905435" cy="1160686"/>
          </a:xfrm>
          <a:prstGeom prst="rect">
            <a:avLst/>
          </a:prstGeom>
        </p:spPr>
      </p:pic>
      <p:pic>
        <p:nvPicPr>
          <p:cNvPr id="7" name="s_hat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5668555" y="4455525"/>
            <a:ext cx="609600" cy="609600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4671676" y="4232428"/>
            <a:ext cx="1200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</a:rPr>
              <a:t>LSTM-</a:t>
            </a:r>
            <a:r>
              <a:rPr lang="de-DE" sz="1400" dirty="0" err="1" smtClean="0">
                <a:solidFill>
                  <a:schemeClr val="bg1"/>
                </a:solidFill>
              </a:rPr>
              <a:t>cMSA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6359466" y="1744624"/>
            <a:ext cx="2382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>
                <a:solidFill>
                  <a:schemeClr val="bg1"/>
                </a:solidFill>
              </a:rPr>
              <a:t>LSTM-cMSA+CED-cSA-du</a:t>
            </a:r>
            <a:endParaRPr lang="en-GB" sz="1400" dirty="0">
              <a:solidFill>
                <a:schemeClr val="bg1"/>
              </a:solidFill>
            </a:endParaRPr>
          </a:p>
        </p:txBody>
      </p:sp>
      <p:pic>
        <p:nvPicPr>
          <p:cNvPr id="10" name="s_post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8488188" y="1987316"/>
            <a:ext cx="609600" cy="609600"/>
          </a:xfrm>
          <a:prstGeom prst="rect">
            <a:avLst/>
          </a:prstGeom>
        </p:spPr>
      </p:pic>
      <p:pic>
        <p:nvPicPr>
          <p:cNvPr id="13" name="s_post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8492865" y="3165752"/>
            <a:ext cx="609600" cy="609600"/>
          </a:xfrm>
          <a:prstGeom prst="rect">
            <a:avLst/>
          </a:prstGeom>
        </p:spPr>
      </p:pic>
      <p:sp>
        <p:nvSpPr>
          <p:cNvPr id="21" name="Textfeld 20"/>
          <p:cNvSpPr txBox="1"/>
          <p:nvPr/>
        </p:nvSpPr>
        <p:spPr>
          <a:xfrm>
            <a:off x="6383133" y="2973162"/>
            <a:ext cx="2242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>
                <a:solidFill>
                  <a:schemeClr val="bg1"/>
                </a:solidFill>
              </a:rPr>
              <a:t>LSTM-cMSA+CED-cSA-tr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6282852" y="4221088"/>
            <a:ext cx="2432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>
                <a:solidFill>
                  <a:schemeClr val="bg1"/>
                </a:solidFill>
              </a:rPr>
              <a:t>LSTM-cMSA+CLED-cSA-du</a:t>
            </a:r>
            <a:endParaRPr lang="en-GB" sz="1400" dirty="0">
              <a:solidFill>
                <a:schemeClr val="bg1"/>
              </a:solidFill>
            </a:endParaRPr>
          </a:p>
        </p:txBody>
      </p:sp>
      <p:pic>
        <p:nvPicPr>
          <p:cNvPr id="20" name="s_post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8512587" y="4506170"/>
            <a:ext cx="609600" cy="60960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875706"/>
            <a:ext cx="2847320" cy="1137470"/>
          </a:xfrm>
          <a:prstGeom prst="rect">
            <a:avLst/>
          </a:prstGeom>
        </p:spPr>
      </p:pic>
      <p:pic>
        <p:nvPicPr>
          <p:cNvPr id="15" name="s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2738636" y="4139641"/>
            <a:ext cx="609600" cy="60960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57" y="2292838"/>
            <a:ext cx="2844047" cy="1136162"/>
          </a:xfrm>
          <a:prstGeom prst="rect">
            <a:avLst/>
          </a:prstGeom>
        </p:spPr>
      </p:pic>
      <p:pic>
        <p:nvPicPr>
          <p:cNvPr id="24" name="y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2701983" y="2576718"/>
            <a:ext cx="609600" cy="609600"/>
          </a:xfrm>
          <a:prstGeom prst="rect">
            <a:avLst/>
          </a:prstGeom>
        </p:spPr>
      </p:pic>
      <p:sp>
        <p:nvSpPr>
          <p:cNvPr id="27" name="Textfeld 26"/>
          <p:cNvSpPr txBox="1"/>
          <p:nvPr/>
        </p:nvSpPr>
        <p:spPr>
          <a:xfrm>
            <a:off x="1013734" y="1901792"/>
            <a:ext cx="1290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Noisy</a:t>
            </a:r>
            <a:r>
              <a:rPr lang="de-DE" sz="1400" dirty="0" smtClean="0"/>
              <a:t> Speech</a:t>
            </a:r>
            <a:endParaRPr lang="en-GB" sz="1400" dirty="0"/>
          </a:p>
        </p:txBody>
      </p:sp>
      <p:sp>
        <p:nvSpPr>
          <p:cNvPr id="28" name="Textfeld 27"/>
          <p:cNvSpPr txBox="1"/>
          <p:nvPr/>
        </p:nvSpPr>
        <p:spPr>
          <a:xfrm>
            <a:off x="1087264" y="3567929"/>
            <a:ext cx="130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Clean Speech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144620667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6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6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63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63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263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263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263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263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k 2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078" y="2813799"/>
            <a:ext cx="3068983" cy="1226022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028" y="4109943"/>
            <a:ext cx="3106034" cy="1240823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782" y="1566478"/>
            <a:ext cx="3100852" cy="1238753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939" y="4121300"/>
            <a:ext cx="3060081" cy="122246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940" y="2787714"/>
            <a:ext cx="3060080" cy="122246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285" y="1561392"/>
            <a:ext cx="3069735" cy="1226322"/>
          </a:xfrm>
          <a:prstGeom prst="rect">
            <a:avLst/>
          </a:prstGeom>
        </p:spPr>
      </p:pic>
      <p:sp>
        <p:nvSpPr>
          <p:cNvPr id="37" name="Titel 3"/>
          <p:cNvSpPr txBox="1">
            <a:spLocks/>
          </p:cNvSpPr>
          <p:nvPr/>
        </p:nvSpPr>
        <p:spPr bwMode="auto">
          <a:xfrm>
            <a:off x="431800" y="115330"/>
            <a:ext cx="83756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Tx/>
              <a:buAutoNum type="arabicPlain" startAt="2"/>
              <a:defRPr/>
            </a:pPr>
            <a:r>
              <a:rPr lang="de-DE" sz="2200" b="1" kern="0" dirty="0" smtClean="0">
                <a:latin typeface="+mj-lt"/>
                <a:ea typeface="+mj-ea"/>
                <a:cs typeface="+mj-cs"/>
              </a:rPr>
              <a:t>Audio</a:t>
            </a:r>
            <a:r>
              <a:rPr lang="de-DE" sz="2400" b="1" dirty="0" smtClean="0"/>
              <a:t> </a:t>
            </a:r>
            <a:r>
              <a:rPr lang="de-DE" sz="2200" b="1" kern="0" dirty="0" smtClean="0">
                <a:latin typeface="+mj-lt"/>
                <a:ea typeface="+mj-ea"/>
                <a:cs typeface="+mj-cs"/>
              </a:rPr>
              <a:t>Demos </a:t>
            </a:r>
            <a:r>
              <a:rPr lang="de-DE" sz="2200" b="1" kern="0" dirty="0">
                <a:latin typeface="+mj-lt"/>
                <a:ea typeface="+mj-ea"/>
                <a:cs typeface="+mj-cs"/>
              </a:rPr>
              <a:t>at </a:t>
            </a:r>
            <a:r>
              <a:rPr lang="de-DE" sz="2200" b="1" kern="0" dirty="0" smtClean="0">
                <a:latin typeface="+mj-lt"/>
                <a:ea typeface="+mj-ea"/>
                <a:cs typeface="+mj-cs"/>
              </a:rPr>
              <a:t>SNR=5dB</a:t>
            </a:r>
            <a:endParaRPr lang="de-DE" sz="2200" b="1" kern="0" dirty="0">
              <a:latin typeface="+mj-lt"/>
              <a:ea typeface="+mj-ea"/>
              <a:cs typeface="+mj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2200" b="1" kern="0" dirty="0" smtClean="0">
                <a:latin typeface="+mj-lt"/>
                <a:ea typeface="+mj-ea"/>
                <a:cs typeface="+mj-cs"/>
              </a:rPr>
              <a:t>      Female Test Set Speaker in Unseen Office Noise</a:t>
            </a:r>
            <a:endParaRPr lang="en-US" sz="2200" b="1" kern="0" dirty="0">
              <a:latin typeface="+mj-lt"/>
              <a:ea typeface="+mj-ea"/>
              <a:cs typeface="+mj-cs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377570" y="1105135"/>
            <a:ext cx="2028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Single Stage Baselines</a:t>
            </a:r>
            <a:endParaRPr lang="en-GB" sz="1400" dirty="0"/>
          </a:p>
        </p:txBody>
      </p:sp>
      <p:sp>
        <p:nvSpPr>
          <p:cNvPr id="52" name="Textfeld 51"/>
          <p:cNvSpPr txBox="1"/>
          <p:nvPr/>
        </p:nvSpPr>
        <p:spPr>
          <a:xfrm>
            <a:off x="6123188" y="1083386"/>
            <a:ext cx="2590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 smtClean="0"/>
              <a:t>Proposed</a:t>
            </a:r>
            <a:r>
              <a:rPr lang="de-DE" sz="1400" dirty="0" smtClean="0"/>
              <a:t> </a:t>
            </a:r>
            <a:r>
              <a:rPr lang="de-DE" sz="1400" dirty="0" err="1" smtClean="0"/>
              <a:t>Two</a:t>
            </a:r>
            <a:r>
              <a:rPr lang="de-DE" sz="1400" dirty="0" smtClean="0"/>
              <a:t>-Stage Systems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4584876" y="1637712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</a:rPr>
              <a:t>LSTM-IRM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4512868" y="2848545"/>
            <a:ext cx="1111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</a:rPr>
              <a:t>LSTM-MSA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434194" y="4164651"/>
            <a:ext cx="1200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</a:rPr>
              <a:t>LSTM-</a:t>
            </a:r>
            <a:r>
              <a:rPr lang="de-DE" sz="1400" dirty="0" err="1" smtClean="0">
                <a:solidFill>
                  <a:schemeClr val="bg1"/>
                </a:solidFill>
              </a:rPr>
              <a:t>cMSA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6340640" y="1633479"/>
            <a:ext cx="2382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>
                <a:solidFill>
                  <a:schemeClr val="bg1"/>
                </a:solidFill>
              </a:rPr>
              <a:t>LSTM-cMSA+CED-cSA-du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391846" y="2862017"/>
            <a:ext cx="2242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>
                <a:solidFill>
                  <a:schemeClr val="bg1"/>
                </a:solidFill>
              </a:rPr>
              <a:t>LSTM-cMSA+CED-cSA-tr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247830" y="4162206"/>
            <a:ext cx="2432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>
                <a:solidFill>
                  <a:schemeClr val="bg1"/>
                </a:solidFill>
              </a:rPr>
              <a:t>LSTM-cMSA+CLED-cSA-du</a:t>
            </a:r>
            <a:endParaRPr lang="en-GB" sz="1400" dirty="0">
              <a:solidFill>
                <a:schemeClr val="bg1"/>
              </a:solidFill>
            </a:endParaRPr>
          </a:p>
        </p:txBody>
      </p:sp>
      <p:pic>
        <p:nvPicPr>
          <p:cNvPr id="2" name="s_ha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5474568" y="1878585"/>
            <a:ext cx="609600" cy="609600"/>
          </a:xfrm>
          <a:prstGeom prst="rect">
            <a:avLst/>
          </a:prstGeom>
        </p:spPr>
      </p:pic>
      <p:pic>
        <p:nvPicPr>
          <p:cNvPr id="4" name="s_hat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5461510" y="3096880"/>
            <a:ext cx="609600" cy="609600"/>
          </a:xfrm>
          <a:prstGeom prst="rect">
            <a:avLst/>
          </a:prstGeom>
        </p:spPr>
      </p:pic>
      <p:pic>
        <p:nvPicPr>
          <p:cNvPr id="6" name="s_hat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5440442" y="4469983"/>
            <a:ext cx="609600" cy="609600"/>
          </a:xfrm>
          <a:prstGeom prst="rect">
            <a:avLst/>
          </a:prstGeom>
        </p:spPr>
      </p:pic>
      <p:pic>
        <p:nvPicPr>
          <p:cNvPr id="19" name="s_post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8428532" y="1883296"/>
            <a:ext cx="609600" cy="609600"/>
          </a:xfrm>
          <a:prstGeom prst="rect">
            <a:avLst/>
          </a:prstGeom>
        </p:spPr>
      </p:pic>
      <p:pic>
        <p:nvPicPr>
          <p:cNvPr id="22" name="s_post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8428532" y="4445249"/>
            <a:ext cx="609600" cy="609600"/>
          </a:xfrm>
          <a:prstGeom prst="rect">
            <a:avLst/>
          </a:prstGeom>
        </p:spPr>
      </p:pic>
      <p:pic>
        <p:nvPicPr>
          <p:cNvPr id="24" name="s_post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8428532" y="3078431"/>
            <a:ext cx="609600" cy="60960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2" y="2287040"/>
            <a:ext cx="2878570" cy="1149954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0" y="3895006"/>
            <a:ext cx="2878570" cy="1149954"/>
          </a:xfrm>
          <a:prstGeom prst="rect">
            <a:avLst/>
          </a:prstGeom>
        </p:spPr>
      </p:pic>
      <p:pic>
        <p:nvPicPr>
          <p:cNvPr id="20" name="s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2521455" y="4187552"/>
            <a:ext cx="609600" cy="609600"/>
          </a:xfrm>
          <a:prstGeom prst="rect">
            <a:avLst/>
          </a:prstGeom>
        </p:spPr>
      </p:pic>
      <p:pic>
        <p:nvPicPr>
          <p:cNvPr id="25" name="y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2497523" y="2572114"/>
            <a:ext cx="609600" cy="609600"/>
          </a:xfrm>
          <a:prstGeom prst="rect">
            <a:avLst/>
          </a:prstGeom>
        </p:spPr>
      </p:pic>
      <p:sp>
        <p:nvSpPr>
          <p:cNvPr id="28" name="Textfeld 27"/>
          <p:cNvSpPr txBox="1"/>
          <p:nvPr/>
        </p:nvSpPr>
        <p:spPr>
          <a:xfrm>
            <a:off x="900581" y="2021519"/>
            <a:ext cx="1290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Noisy</a:t>
            </a:r>
            <a:r>
              <a:rPr lang="de-DE" sz="1400" dirty="0" smtClean="0"/>
              <a:t> Speech</a:t>
            </a:r>
            <a:endParaRPr lang="en-GB" sz="1400" dirty="0"/>
          </a:p>
        </p:txBody>
      </p:sp>
      <p:sp>
        <p:nvSpPr>
          <p:cNvPr id="29" name="Textfeld 28"/>
          <p:cNvSpPr txBox="1"/>
          <p:nvPr/>
        </p:nvSpPr>
        <p:spPr>
          <a:xfrm>
            <a:off x="949086" y="3587229"/>
            <a:ext cx="130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Clean Speech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891682192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6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6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46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665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4665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4665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4665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4665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rafik 4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435" y="4222837"/>
            <a:ext cx="3110427" cy="1242578"/>
          </a:xfrm>
          <a:prstGeom prst="rect">
            <a:avLst/>
          </a:prstGeom>
        </p:spPr>
      </p:pic>
      <p:pic>
        <p:nvPicPr>
          <p:cNvPr id="41" name="Grafik 40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435" y="2939589"/>
            <a:ext cx="3110427" cy="1242578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613" y="1662313"/>
            <a:ext cx="3110427" cy="1242578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524" y="4221088"/>
            <a:ext cx="3071627" cy="122707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525" y="2937144"/>
            <a:ext cx="3071627" cy="122707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095" y="1660080"/>
            <a:ext cx="3057057" cy="122125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88192"/>
            <a:ext cx="2922539" cy="1167520"/>
          </a:xfrm>
          <a:prstGeom prst="rect">
            <a:avLst/>
          </a:prstGeom>
        </p:spPr>
      </p:pic>
      <p:sp>
        <p:nvSpPr>
          <p:cNvPr id="37" name="Titel 3"/>
          <p:cNvSpPr txBox="1">
            <a:spLocks/>
          </p:cNvSpPr>
          <p:nvPr/>
        </p:nvSpPr>
        <p:spPr bwMode="auto">
          <a:xfrm>
            <a:off x="431800" y="115330"/>
            <a:ext cx="83756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Tx/>
              <a:buAutoNum type="arabicPlain" startAt="2"/>
              <a:defRPr/>
            </a:pPr>
            <a:r>
              <a:rPr lang="de-DE" sz="2200" b="1" kern="0" dirty="0" smtClean="0">
                <a:latin typeface="+mj-lt"/>
                <a:ea typeface="+mj-ea"/>
                <a:cs typeface="+mj-cs"/>
              </a:rPr>
              <a:t>Audio</a:t>
            </a:r>
            <a:r>
              <a:rPr lang="de-DE" sz="2400" b="1" dirty="0" smtClean="0"/>
              <a:t> </a:t>
            </a:r>
            <a:r>
              <a:rPr lang="de-DE" sz="2200" b="1" kern="0" dirty="0" smtClean="0">
                <a:latin typeface="+mj-lt"/>
                <a:ea typeface="+mj-ea"/>
                <a:cs typeface="+mj-cs"/>
              </a:rPr>
              <a:t>Demos </a:t>
            </a:r>
            <a:r>
              <a:rPr lang="de-DE" sz="2200" b="1" kern="0" dirty="0">
                <a:latin typeface="+mj-lt"/>
                <a:ea typeface="+mj-ea"/>
                <a:cs typeface="+mj-cs"/>
              </a:rPr>
              <a:t>at </a:t>
            </a:r>
            <a:r>
              <a:rPr lang="de-DE" sz="2200" b="1" kern="0" dirty="0" smtClean="0">
                <a:latin typeface="+mj-lt"/>
                <a:ea typeface="+mj-ea"/>
                <a:cs typeface="+mj-cs"/>
              </a:rPr>
              <a:t>SNR=5dB</a:t>
            </a:r>
            <a:endParaRPr lang="de-DE" sz="2200" b="1" kern="0" dirty="0">
              <a:latin typeface="+mj-lt"/>
              <a:ea typeface="+mj-ea"/>
              <a:cs typeface="+mj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2200" b="1" kern="0" dirty="0" smtClean="0">
                <a:latin typeface="+mj-lt"/>
                <a:ea typeface="+mj-ea"/>
                <a:cs typeface="+mj-cs"/>
              </a:rPr>
              <a:t>      Female Test Set Speaker in Unseen Traffic Noise</a:t>
            </a:r>
            <a:endParaRPr lang="en-US" sz="2200" b="1" kern="0" dirty="0">
              <a:latin typeface="+mj-lt"/>
              <a:ea typeface="+mj-ea"/>
              <a:cs typeface="+mj-cs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452396" y="1196752"/>
            <a:ext cx="2028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Single Stage Baselines</a:t>
            </a:r>
            <a:endParaRPr lang="en-GB" sz="1400" dirty="0"/>
          </a:p>
        </p:txBody>
      </p:sp>
      <p:sp>
        <p:nvSpPr>
          <p:cNvPr id="52" name="Textfeld 51"/>
          <p:cNvSpPr txBox="1"/>
          <p:nvPr/>
        </p:nvSpPr>
        <p:spPr>
          <a:xfrm>
            <a:off x="6173329" y="1172100"/>
            <a:ext cx="2590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Proposed</a:t>
            </a:r>
            <a:r>
              <a:rPr lang="de-DE" sz="1400" dirty="0" smtClean="0"/>
              <a:t> </a:t>
            </a:r>
            <a:r>
              <a:rPr lang="de-DE" sz="1400" dirty="0" err="1" smtClean="0"/>
              <a:t>Two</a:t>
            </a:r>
            <a:r>
              <a:rPr lang="de-DE" sz="1400" dirty="0" smtClean="0"/>
              <a:t>-Stage Systems</a:t>
            </a:r>
            <a:endParaRPr lang="en-GB" sz="1400" dirty="0"/>
          </a:p>
        </p:txBody>
      </p:sp>
      <p:sp>
        <p:nvSpPr>
          <p:cNvPr id="16" name="Textfeld 15"/>
          <p:cNvSpPr txBox="1"/>
          <p:nvPr/>
        </p:nvSpPr>
        <p:spPr>
          <a:xfrm>
            <a:off x="4644008" y="1753071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</a:rPr>
              <a:t>LSTM-IRM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538464" y="3036888"/>
            <a:ext cx="1111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</a:rPr>
              <a:t>LSTM-MSA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466456" y="4293096"/>
            <a:ext cx="1200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</a:rPr>
              <a:t>LSTM-</a:t>
            </a:r>
            <a:r>
              <a:rPr lang="de-DE" sz="1400" dirty="0" err="1" smtClean="0">
                <a:solidFill>
                  <a:schemeClr val="bg1"/>
                </a:solidFill>
              </a:rPr>
              <a:t>cMSA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6381399" y="1744624"/>
            <a:ext cx="2382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>
                <a:solidFill>
                  <a:schemeClr val="bg1"/>
                </a:solidFill>
              </a:rPr>
              <a:t>LSTM-cMSA+CED-cSA-du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6404289" y="3014434"/>
            <a:ext cx="2242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>
                <a:solidFill>
                  <a:schemeClr val="bg1"/>
                </a:solidFill>
              </a:rPr>
              <a:t>LSTM-cMSA+CED-cSA-tr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6298133" y="4269719"/>
            <a:ext cx="2432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>
                <a:solidFill>
                  <a:schemeClr val="bg1"/>
                </a:solidFill>
              </a:rPr>
              <a:t>LSTM-cMSA+CLED-cSA-du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899867" y="1915902"/>
            <a:ext cx="1290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Noisy</a:t>
            </a:r>
            <a:r>
              <a:rPr lang="de-DE" sz="1400" dirty="0" smtClean="0"/>
              <a:t> Speech</a:t>
            </a:r>
            <a:endParaRPr lang="en-GB" sz="1400" dirty="0"/>
          </a:p>
        </p:txBody>
      </p:sp>
      <p:sp>
        <p:nvSpPr>
          <p:cNvPr id="39" name="Textfeld 38"/>
          <p:cNvSpPr txBox="1"/>
          <p:nvPr/>
        </p:nvSpPr>
        <p:spPr>
          <a:xfrm>
            <a:off x="913905" y="3510743"/>
            <a:ext cx="130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Clean Speech</a:t>
            </a:r>
            <a:endParaRPr lang="en-GB" sz="14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3773648"/>
            <a:ext cx="2922539" cy="1167520"/>
          </a:xfrm>
          <a:prstGeom prst="rect">
            <a:avLst/>
          </a:prstGeom>
        </p:spPr>
      </p:pic>
      <p:pic>
        <p:nvPicPr>
          <p:cNvPr id="4" name="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2555776" y="2431108"/>
            <a:ext cx="609600" cy="609600"/>
          </a:xfrm>
          <a:prstGeom prst="rect">
            <a:avLst/>
          </a:prstGeom>
        </p:spPr>
      </p:pic>
      <p:pic>
        <p:nvPicPr>
          <p:cNvPr id="6" name="s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2555776" y="4038861"/>
            <a:ext cx="609600" cy="609600"/>
          </a:xfrm>
          <a:prstGeom prst="rect">
            <a:avLst/>
          </a:prstGeom>
        </p:spPr>
      </p:pic>
      <p:pic>
        <p:nvPicPr>
          <p:cNvPr id="7" name="s_hat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5558813" y="1953073"/>
            <a:ext cx="609600" cy="609600"/>
          </a:xfrm>
          <a:prstGeom prst="rect">
            <a:avLst/>
          </a:prstGeom>
        </p:spPr>
      </p:pic>
      <p:pic>
        <p:nvPicPr>
          <p:cNvPr id="12" name="s_hat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5558813" y="3245883"/>
            <a:ext cx="609600" cy="609600"/>
          </a:xfrm>
          <a:prstGeom prst="rect">
            <a:avLst/>
          </a:prstGeom>
        </p:spPr>
      </p:pic>
      <p:pic>
        <p:nvPicPr>
          <p:cNvPr id="13" name="s_hat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5546576" y="4488139"/>
            <a:ext cx="609600" cy="609600"/>
          </a:xfrm>
          <a:prstGeom prst="rect">
            <a:avLst/>
          </a:prstGeom>
        </p:spPr>
      </p:pic>
      <p:pic>
        <p:nvPicPr>
          <p:cNvPr id="40" name="s_post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8526067" y="1966342"/>
            <a:ext cx="609600" cy="609600"/>
          </a:xfrm>
          <a:prstGeom prst="rect">
            <a:avLst/>
          </a:prstGeom>
        </p:spPr>
      </p:pic>
      <p:pic>
        <p:nvPicPr>
          <p:cNvPr id="42" name="s_post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8502650" y="3208920"/>
            <a:ext cx="609600" cy="609600"/>
          </a:xfrm>
          <a:prstGeom prst="rect">
            <a:avLst/>
          </a:prstGeom>
        </p:spPr>
      </p:pic>
      <p:pic>
        <p:nvPicPr>
          <p:cNvPr id="44" name="s_post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8502650" y="454581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01771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4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4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4000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4000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4000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fik 3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505" y="1660797"/>
            <a:ext cx="2984169" cy="1192139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606" y="4210543"/>
            <a:ext cx="3001009" cy="1198867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853" y="4210543"/>
            <a:ext cx="2990821" cy="1194797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505" y="2908764"/>
            <a:ext cx="2990821" cy="1194797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900" y="2959918"/>
            <a:ext cx="2976715" cy="1189162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261" y="1671908"/>
            <a:ext cx="2956355" cy="1181028"/>
          </a:xfrm>
          <a:prstGeom prst="rect">
            <a:avLst/>
          </a:prstGeom>
        </p:spPr>
      </p:pic>
      <p:sp>
        <p:nvSpPr>
          <p:cNvPr id="37" name="Titel 3"/>
          <p:cNvSpPr txBox="1">
            <a:spLocks/>
          </p:cNvSpPr>
          <p:nvPr/>
        </p:nvSpPr>
        <p:spPr bwMode="auto">
          <a:xfrm>
            <a:off x="431800" y="115330"/>
            <a:ext cx="83756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Tx/>
              <a:buAutoNum type="arabicPlain" startAt="2"/>
              <a:defRPr/>
            </a:pPr>
            <a:r>
              <a:rPr lang="de-DE" sz="2200" b="1" kern="0" dirty="0" smtClean="0">
                <a:latin typeface="+mj-lt"/>
                <a:ea typeface="+mj-ea"/>
                <a:cs typeface="+mj-cs"/>
              </a:rPr>
              <a:t>Audio</a:t>
            </a:r>
            <a:r>
              <a:rPr lang="de-DE" sz="2400" b="1" dirty="0" smtClean="0"/>
              <a:t> </a:t>
            </a:r>
            <a:r>
              <a:rPr lang="de-DE" sz="2200" b="1" kern="0" dirty="0" smtClean="0">
                <a:latin typeface="+mj-lt"/>
                <a:ea typeface="+mj-ea"/>
                <a:cs typeface="+mj-cs"/>
              </a:rPr>
              <a:t>Demos </a:t>
            </a:r>
            <a:r>
              <a:rPr lang="de-DE" sz="2200" b="1" kern="0" dirty="0">
                <a:latin typeface="+mj-lt"/>
                <a:ea typeface="+mj-ea"/>
                <a:cs typeface="+mj-cs"/>
              </a:rPr>
              <a:t>at </a:t>
            </a:r>
            <a:r>
              <a:rPr lang="de-DE" sz="2200" b="1" kern="0" dirty="0" smtClean="0">
                <a:latin typeface="+mj-lt"/>
                <a:ea typeface="+mj-ea"/>
                <a:cs typeface="+mj-cs"/>
              </a:rPr>
              <a:t>SNR=0dB</a:t>
            </a:r>
            <a:endParaRPr lang="de-DE" sz="2200" b="1" kern="0" dirty="0">
              <a:latin typeface="+mj-lt"/>
              <a:ea typeface="+mj-ea"/>
              <a:cs typeface="+mj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2200" b="1" kern="0" dirty="0" smtClean="0">
                <a:latin typeface="+mj-lt"/>
                <a:ea typeface="+mj-ea"/>
                <a:cs typeface="+mj-cs"/>
              </a:rPr>
              <a:t>      Male Test Set Speaker in Unseen Pub Noise</a:t>
            </a:r>
            <a:endParaRPr lang="en-US" sz="2200" b="1" kern="0" dirty="0">
              <a:latin typeface="+mj-lt"/>
              <a:ea typeface="+mj-ea"/>
              <a:cs typeface="+mj-cs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452396" y="1196752"/>
            <a:ext cx="2028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Single Stage Baselines</a:t>
            </a:r>
            <a:endParaRPr lang="en-GB" sz="1400" dirty="0"/>
          </a:p>
        </p:txBody>
      </p:sp>
      <p:sp>
        <p:nvSpPr>
          <p:cNvPr id="52" name="Textfeld 51"/>
          <p:cNvSpPr txBox="1"/>
          <p:nvPr/>
        </p:nvSpPr>
        <p:spPr>
          <a:xfrm>
            <a:off x="6139756" y="1196584"/>
            <a:ext cx="2590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Proposed</a:t>
            </a:r>
            <a:r>
              <a:rPr lang="de-DE" sz="1400" dirty="0" smtClean="0"/>
              <a:t> </a:t>
            </a:r>
            <a:r>
              <a:rPr lang="de-DE" sz="1400" dirty="0" err="1" smtClean="0"/>
              <a:t>Two</a:t>
            </a:r>
            <a:r>
              <a:rPr lang="de-DE" sz="1400" dirty="0" smtClean="0"/>
              <a:t>-Stage Systems</a:t>
            </a:r>
            <a:endParaRPr lang="en-GB" sz="1400" dirty="0"/>
          </a:p>
        </p:txBody>
      </p:sp>
      <p:sp>
        <p:nvSpPr>
          <p:cNvPr id="16" name="Textfeld 15"/>
          <p:cNvSpPr txBox="1"/>
          <p:nvPr/>
        </p:nvSpPr>
        <p:spPr>
          <a:xfrm>
            <a:off x="4610472" y="1766374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</a:rPr>
              <a:t>LSTM-IRM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538464" y="3036888"/>
            <a:ext cx="1111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</a:rPr>
              <a:t>LSTM-MSA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466456" y="4293096"/>
            <a:ext cx="1200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</a:rPr>
              <a:t>LSTM-</a:t>
            </a:r>
            <a:r>
              <a:rPr lang="de-DE" sz="1400" dirty="0" err="1" smtClean="0">
                <a:solidFill>
                  <a:schemeClr val="bg1"/>
                </a:solidFill>
              </a:rPr>
              <a:t>cMSA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6381399" y="1744624"/>
            <a:ext cx="2382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>
                <a:solidFill>
                  <a:schemeClr val="bg1"/>
                </a:solidFill>
              </a:rPr>
              <a:t>LSTM-cMSA+CED-cSA-du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6405066" y="2973162"/>
            <a:ext cx="2242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>
                <a:solidFill>
                  <a:schemeClr val="bg1"/>
                </a:solidFill>
              </a:rPr>
              <a:t>LSTM-cMSA+CED-cSA-tr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6228184" y="4269719"/>
            <a:ext cx="2432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>
                <a:solidFill>
                  <a:schemeClr val="bg1"/>
                </a:solidFill>
              </a:rPr>
              <a:t>LSTM-cMSA+CLED-cSA-du</a:t>
            </a:r>
            <a:endParaRPr lang="en-GB" sz="1400" dirty="0">
              <a:solidFill>
                <a:schemeClr val="bg1"/>
              </a:solidFill>
            </a:endParaRPr>
          </a:p>
        </p:txBody>
      </p:sp>
      <p:pic>
        <p:nvPicPr>
          <p:cNvPr id="14" name="s_ha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5546576" y="1988840"/>
            <a:ext cx="609600" cy="609600"/>
          </a:xfrm>
          <a:prstGeom prst="rect">
            <a:avLst/>
          </a:prstGeom>
        </p:spPr>
      </p:pic>
      <p:pic>
        <p:nvPicPr>
          <p:cNvPr id="22" name="s_hat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5546576" y="3251448"/>
            <a:ext cx="592103" cy="609600"/>
          </a:xfrm>
          <a:prstGeom prst="rect">
            <a:avLst/>
          </a:prstGeom>
        </p:spPr>
      </p:pic>
      <p:pic>
        <p:nvPicPr>
          <p:cNvPr id="26" name="s_post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8496837" y="3212976"/>
            <a:ext cx="609600" cy="609600"/>
          </a:xfrm>
          <a:prstGeom prst="rect">
            <a:avLst/>
          </a:prstGeom>
        </p:spPr>
      </p:pic>
      <p:pic>
        <p:nvPicPr>
          <p:cNvPr id="28" name="s_post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8490185" y="4513678"/>
            <a:ext cx="609600" cy="609600"/>
          </a:xfrm>
          <a:prstGeom prst="rect">
            <a:avLst/>
          </a:prstGeom>
        </p:spPr>
      </p:pic>
      <p:pic>
        <p:nvPicPr>
          <p:cNvPr id="29" name="s_hat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5546576" y="4477109"/>
            <a:ext cx="609600" cy="609600"/>
          </a:xfrm>
          <a:prstGeom prst="rect">
            <a:avLst/>
          </a:prstGeom>
        </p:spPr>
      </p:pic>
      <p:pic>
        <p:nvPicPr>
          <p:cNvPr id="32" name="s_post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8532440" y="1988840"/>
            <a:ext cx="609600" cy="609600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2" y="2261587"/>
            <a:ext cx="2922403" cy="1167464"/>
          </a:xfrm>
          <a:prstGeom prst="rect">
            <a:avLst/>
          </a:prstGeom>
        </p:spPr>
      </p:pic>
      <p:pic>
        <p:nvPicPr>
          <p:cNvPr id="34" name="y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2536013" y="2518758"/>
            <a:ext cx="609600" cy="609600"/>
          </a:xfrm>
          <a:prstGeom prst="rect">
            <a:avLst/>
          </a:prstGeom>
        </p:spPr>
      </p:pic>
      <p:sp>
        <p:nvSpPr>
          <p:cNvPr id="38" name="Textfeld 37"/>
          <p:cNvSpPr txBox="1"/>
          <p:nvPr/>
        </p:nvSpPr>
        <p:spPr>
          <a:xfrm>
            <a:off x="893845" y="1941697"/>
            <a:ext cx="1290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Noisy</a:t>
            </a:r>
            <a:r>
              <a:rPr lang="de-DE" sz="1400" dirty="0" smtClean="0"/>
              <a:t> Speech</a:t>
            </a:r>
            <a:endParaRPr lang="en-GB" sz="1400" dirty="0"/>
          </a:p>
        </p:txBody>
      </p:sp>
      <p:pic>
        <p:nvPicPr>
          <p:cNvPr id="35" name="Grafik 34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3863251"/>
            <a:ext cx="2922403" cy="1167465"/>
          </a:xfrm>
          <a:prstGeom prst="rect">
            <a:avLst/>
          </a:prstGeom>
        </p:spPr>
      </p:pic>
      <p:sp>
        <p:nvSpPr>
          <p:cNvPr id="39" name="Textfeld 38"/>
          <p:cNvSpPr txBox="1"/>
          <p:nvPr/>
        </p:nvSpPr>
        <p:spPr>
          <a:xfrm>
            <a:off x="924206" y="3533817"/>
            <a:ext cx="130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Clean Speech</a:t>
            </a:r>
            <a:endParaRPr lang="en-GB" sz="1400" dirty="0"/>
          </a:p>
        </p:txBody>
      </p:sp>
      <p:pic>
        <p:nvPicPr>
          <p:cNvPr id="36" name="s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2528295" y="410695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958768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  <p:par>
              <p:cTn id="5"/>
            </p:par>
            <p:par>
              <p:cTn id="6"/>
            </p:par>
            <p:par>
              <p:cTn id="7"/>
            </p:par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63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63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63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63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2630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263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2630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2630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TIMO@OKII9FVF81VBGRY9" val="6104"/>
  <p:tag name="DEFAULTDISPLAYSOURCE" val="\documentclass{article}&#10;\pagestyle{empty}&#10;\usepackage{tikz,amsmath, amssymb,bm,color}&#10;\usepackage[margin=0cm,nohead]{geometry}&#10;\usepackage[active,tightpage]{preview}&#10;\usepackage{pgfplots}&#10;\usetikzlibrary{shapes,arrows}&#10;\pgfplotsset{compat=1.12}&#10;% needed for BB&#10;\usetikzlibrary{calc}&#10;&#10;\begin{document}&#10;&#10;%% INSERT HERE %%&#10;&#10;&#10;\end{document}&#10;"/>
  <p:tag name="EMBEDFONTS" val="1"/>
</p:tagLst>
</file>

<file path=ppt/theme/theme1.xml><?xml version="1.0" encoding="utf-8"?>
<a:theme xmlns:a="http://schemas.openxmlformats.org/drawingml/2006/main" name="Standarddesign">
  <a:themeElements>
    <a:clrScheme name="TUBS IfN Farben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BE1E3C"/>
      </a:accent1>
      <a:accent2>
        <a:srgbClr val="4DA6CB"/>
      </a:accent2>
      <a:accent3>
        <a:srgbClr val="ADBF4D"/>
      </a:accent3>
      <a:accent4>
        <a:srgbClr val="FA6E00"/>
      </a:accent4>
      <a:accent5>
        <a:srgbClr val="407E97"/>
      </a:accent5>
      <a:accent6>
        <a:srgbClr val="984098"/>
      </a:accent6>
      <a:hlink>
        <a:srgbClr val="BE1E3C"/>
      </a:hlink>
      <a:folHlink>
        <a:srgbClr val="760054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Galathe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dirty="0" smtClean="0"/>
        </a:defPPr>
      </a:lstStyle>
      <a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a:style>
    </a:spDef>
    <a:lnDef>
      <a:spPr>
        <a:ln w="12700" cap="flat">
          <a:solidFill>
            <a:schemeClr val="tx1"/>
          </a:solidFill>
          <a:round/>
          <a:tailEnd type="triangle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UBS IfN Farben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BE1E3C"/>
        </a:accent1>
        <a:accent2>
          <a:srgbClr val="4DA6CB"/>
        </a:accent2>
        <a:accent3>
          <a:srgbClr val="ADBF4D"/>
        </a:accent3>
        <a:accent4>
          <a:srgbClr val="FA6E00"/>
        </a:accent4>
        <a:accent5>
          <a:srgbClr val="407E97"/>
        </a:accent5>
        <a:accent6>
          <a:srgbClr val="984098"/>
        </a:accent6>
        <a:hlink>
          <a:srgbClr val="BE1E3C"/>
        </a:hlink>
        <a:folHlink>
          <a:srgbClr val="76005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423</Words>
  <Application>Microsoft Office PowerPoint</Application>
  <PresentationFormat>Bildschirmpräsentation (4:3)</PresentationFormat>
  <Paragraphs>73</Paragraphs>
  <Slides>6</Slides>
  <Notes>6</Notes>
  <HiddenSlides>0</HiddenSlides>
  <MMClips>32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1" baseType="lpstr">
      <vt:lpstr>Arial</vt:lpstr>
      <vt:lpstr>Calibri</vt:lpstr>
      <vt:lpstr>Times New Roman</vt:lpstr>
      <vt:lpstr>Wingdings</vt:lpstr>
      <vt:lpstr>Standarddesign</vt:lpstr>
      <vt:lpstr>Audio Demos for the Paper Speech Enhancement by LSTM-Based Noise Suppression Followed by CNN-Based Speech Restoration</vt:lpstr>
      <vt:lpstr>1 Introduction 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Timo</dc:creator>
  <cp:lastModifiedBy>Maximilian Strake</cp:lastModifiedBy>
  <cp:revision>1323</cp:revision>
  <cp:lastPrinted>2019-09-10T08:22:11Z</cp:lastPrinted>
  <dcterms:created xsi:type="dcterms:W3CDTF">2015-11-29T14:23:31Z</dcterms:created>
  <dcterms:modified xsi:type="dcterms:W3CDTF">2020-09-23T11:07:09Z</dcterms:modified>
</cp:coreProperties>
</file>